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214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4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6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5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834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8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4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5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6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5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7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F0CAD46-2E46-44EB-A063-C05881768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bstrakcyjna koncepcja genetyczna">
            <a:extLst>
              <a:ext uri="{FF2B5EF4-FFF2-40B4-BE49-F238E27FC236}">
                <a16:creationId xmlns:a16="http://schemas.microsoft.com/office/drawing/2014/main" id="{9E38713F-276C-AFB3-887F-7437C1D042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613" b="18137"/>
          <a:stretch/>
        </p:blipFill>
        <p:spPr>
          <a:xfrm>
            <a:off x="20" y="0"/>
            <a:ext cx="1219198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E8A7E9B-3161-4AE7-B85C-EE3D7786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10134600" cy="4800600"/>
          </a:xfrm>
          <a:prstGeom prst="rect">
            <a:avLst/>
          </a:pr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E298533-1CEF-5EDC-ECC9-C27CEF31C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9253" y="2046899"/>
            <a:ext cx="7113494" cy="1486609"/>
          </a:xfrm>
        </p:spPr>
        <p:txBody>
          <a:bodyPr>
            <a:normAutofit/>
          </a:bodyPr>
          <a:lstStyle/>
          <a:p>
            <a:r>
              <a:rPr lang="pl-PL" sz="2000" dirty="0" err="1"/>
              <a:t>Summer</a:t>
            </a:r>
            <a:r>
              <a:rPr lang="pl-PL" sz="2000" dirty="0"/>
              <a:t> </a:t>
            </a:r>
            <a:r>
              <a:rPr lang="pl-PL" sz="2000" dirty="0" err="1"/>
              <a:t>school</a:t>
            </a:r>
            <a:r>
              <a:rPr lang="pl-PL" sz="2000" dirty="0"/>
              <a:t> on Quantum </a:t>
            </a:r>
            <a:r>
              <a:rPr lang="pl-PL" sz="2000" dirty="0" err="1"/>
              <a:t>Cryptography</a:t>
            </a:r>
            <a:br>
              <a:rPr lang="pl-PL" sz="2000" dirty="0"/>
            </a:br>
            <a:r>
              <a:rPr lang="pl-PL" sz="2000" dirty="0"/>
              <a:t>(THEORY)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77E9542-12FD-5093-1FB9-93F22A5E9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8989" y="4200785"/>
            <a:ext cx="5074022" cy="972222"/>
          </a:xfrm>
        </p:spPr>
        <p:txBody>
          <a:bodyPr>
            <a:normAutofit/>
          </a:bodyPr>
          <a:lstStyle/>
          <a:p>
            <a:r>
              <a:rPr lang="pl-PL" dirty="0"/>
              <a:t>University of Gda</a:t>
            </a:r>
            <a:r>
              <a:rPr lang="pl-PL" sz="1600" dirty="0"/>
              <a:t>ń</a:t>
            </a:r>
            <a:r>
              <a:rPr lang="pl-PL" dirty="0"/>
              <a:t>sk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E45FAB-3768-4529-B0E8-A0E9BE5E3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91005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FF68CFF-0675-43D9-8EF2-EAC1F19D2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414FA8-D7DF-4B14-AD83-846AB289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8B88A0-A01D-4106-8E09-1AEB09B0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79948A0-0147-330D-E6D3-E10A5BD8894C}"/>
              </a:ext>
            </a:extLst>
          </p:cNvPr>
          <p:cNvSpPr txBox="1"/>
          <p:nvPr/>
        </p:nvSpPr>
        <p:spPr>
          <a:xfrm>
            <a:off x="1809917" y="1399113"/>
            <a:ext cx="8056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GENERATION QI </a:t>
            </a:r>
            <a:endParaRPr lang="pl-PL" dirty="0"/>
          </a:p>
          <a:p>
            <a:pPr algn="ctr"/>
            <a:r>
              <a:rPr lang="en-US" dirty="0"/>
              <a:t>Next generation of quantum information scientists. Series of international schools </a:t>
            </a:r>
            <a:endParaRPr lang="pl-PL" dirty="0"/>
          </a:p>
          <a:p>
            <a:pPr algn="ctr"/>
            <a:r>
              <a:rPr lang="en-US" dirty="0"/>
              <a:t>for students in </a:t>
            </a:r>
            <a:r>
              <a:rPr lang="en-US" dirty="0" err="1"/>
              <a:t>Gda</a:t>
            </a:r>
            <a:r>
              <a:rPr lang="en-US" sz="1400" dirty="0" err="1"/>
              <a:t>ń</a:t>
            </a:r>
            <a:r>
              <a:rPr lang="en-US" dirty="0" err="1"/>
              <a:t>sk</a:t>
            </a:r>
            <a:r>
              <a:rPr lang="en-US" dirty="0"/>
              <a:t>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301DC6F-D55D-80DD-10AE-88EA4C03C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317" y="4743794"/>
            <a:ext cx="7516274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3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A1A3FF-BF19-61C9-4D09-68DE3FEF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Why</a:t>
            </a:r>
            <a:r>
              <a:rPr lang="pl-PL" b="1" dirty="0"/>
              <a:t> the quantum </a:t>
            </a:r>
            <a:r>
              <a:rPr lang="pl-PL" b="1" dirty="0" err="1"/>
              <a:t>cryptography</a:t>
            </a:r>
            <a:r>
              <a:rPr lang="pl-PL" b="1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EEC761-D235-2058-8043-63532D535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Quantum hardware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able</a:t>
            </a:r>
            <a:r>
              <a:rPr lang="pl-PL" dirty="0"/>
              <a:t> to crack RSA and 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security</a:t>
            </a:r>
            <a:r>
              <a:rPr lang="pl-PL" dirty="0"/>
              <a:t> </a:t>
            </a:r>
            <a:r>
              <a:rPr lang="pl-PL" dirty="0" err="1"/>
              <a:t>assuring</a:t>
            </a:r>
            <a:r>
              <a:rPr lang="pl-PL" dirty="0"/>
              <a:t> </a:t>
            </a:r>
            <a:r>
              <a:rPr lang="pl-PL" dirty="0" err="1"/>
              <a:t>algorithms</a:t>
            </a:r>
            <a:r>
              <a:rPr lang="pl-PL" dirty="0"/>
              <a:t> in a </a:t>
            </a:r>
            <a:r>
              <a:rPr lang="pl-PL" dirty="0" err="1"/>
              <a:t>forseeable</a:t>
            </a:r>
            <a:r>
              <a:rPr lang="pl-PL" dirty="0"/>
              <a:t> </a:t>
            </a:r>
            <a:r>
              <a:rPr lang="pl-PL" dirty="0" err="1"/>
              <a:t>future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Quantum </a:t>
            </a:r>
            <a:r>
              <a:rPr lang="pl-PL" dirty="0" err="1"/>
              <a:t>cryptography</a:t>
            </a:r>
            <a:r>
              <a:rPr lang="pl-PL" dirty="0"/>
              <a:t> </a:t>
            </a:r>
            <a:r>
              <a:rPr lang="pl-PL" dirty="0" err="1"/>
              <a:t>offers</a:t>
            </a:r>
            <a:r>
              <a:rPr lang="pl-PL" dirty="0"/>
              <a:t> </a:t>
            </a:r>
            <a:r>
              <a:rPr lang="pl-PL" dirty="0" err="1"/>
              <a:t>security</a:t>
            </a:r>
            <a:r>
              <a:rPr lang="pl-PL" dirty="0"/>
              <a:t> </a:t>
            </a:r>
            <a:r>
              <a:rPr lang="pl-PL" dirty="0" err="1"/>
              <a:t>against</a:t>
            </a:r>
            <a:r>
              <a:rPr lang="pl-PL" dirty="0"/>
              <a:t> quantum </a:t>
            </a:r>
            <a:r>
              <a:rPr lang="pl-PL" dirty="0" err="1"/>
              <a:t>attacks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Security of Quantum </a:t>
            </a:r>
            <a:r>
              <a:rPr lang="pl-PL" dirty="0" err="1"/>
              <a:t>cryptography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unconditional</a:t>
            </a:r>
            <a:r>
              <a:rPr lang="pl-PL" dirty="0"/>
              <a:t> in </a:t>
            </a:r>
            <a:r>
              <a:rPr lang="pl-PL" dirty="0" err="1"/>
              <a:t>opposition</a:t>
            </a:r>
            <a:r>
              <a:rPr lang="pl-PL" dirty="0"/>
              <a:t> to </a:t>
            </a:r>
            <a:r>
              <a:rPr lang="pl-PL" dirty="0" err="1"/>
              <a:t>computational</a:t>
            </a:r>
            <a:r>
              <a:rPr lang="pl-PL" dirty="0"/>
              <a:t> </a:t>
            </a:r>
            <a:r>
              <a:rPr lang="pl-PL" dirty="0" err="1"/>
              <a:t>assumption</a:t>
            </a:r>
            <a:r>
              <a:rPr lang="pl-PL" dirty="0"/>
              <a:t> </a:t>
            </a:r>
            <a:r>
              <a:rPr lang="pl-PL" dirty="0" err="1"/>
              <a:t>based</a:t>
            </a:r>
            <a:r>
              <a:rPr lang="pl-PL" dirty="0"/>
              <a:t> </a:t>
            </a:r>
            <a:r>
              <a:rPr lang="pl-PL" dirty="0" err="1"/>
              <a:t>ones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Quantum </a:t>
            </a:r>
            <a:r>
              <a:rPr lang="pl-PL" dirty="0" err="1"/>
              <a:t>key</a:t>
            </a:r>
            <a:r>
              <a:rPr lang="pl-PL" dirty="0"/>
              <a:t> </a:t>
            </a:r>
            <a:r>
              <a:rPr lang="pl-PL" dirty="0" err="1"/>
              <a:t>distributions</a:t>
            </a:r>
            <a:r>
              <a:rPr lang="pl-PL" dirty="0"/>
              <a:t> </a:t>
            </a:r>
            <a:r>
              <a:rPr lang="pl-PL" dirty="0" err="1"/>
              <a:t>reaches</a:t>
            </a:r>
            <a:r>
              <a:rPr lang="pl-PL" dirty="0"/>
              <a:t> </a:t>
            </a:r>
            <a:r>
              <a:rPr lang="pl-PL" dirty="0" err="1"/>
              <a:t>commertial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nowadays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Quantum </a:t>
            </a:r>
            <a:r>
              <a:rPr lang="pl-PL" dirty="0" err="1"/>
              <a:t>security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potentially</a:t>
            </a:r>
            <a:r>
              <a:rPr lang="pl-PL" dirty="0"/>
              <a:t> </a:t>
            </a:r>
            <a:r>
              <a:rPr lang="pl-PL" dirty="0" err="1"/>
              <a:t>extended</a:t>
            </a:r>
            <a:r>
              <a:rPr lang="pl-PL" dirty="0"/>
              <a:t> in </a:t>
            </a:r>
            <a:r>
              <a:rPr lang="pl-PL" dirty="0" err="1"/>
              <a:t>distance</a:t>
            </a:r>
            <a:r>
              <a:rPr lang="pl-PL" dirty="0"/>
              <a:t> in a </a:t>
            </a:r>
            <a:r>
              <a:rPr lang="pl-PL" dirty="0" err="1"/>
              <a:t>future</a:t>
            </a:r>
            <a:r>
              <a:rPr lang="pl-PL" dirty="0"/>
              <a:t> Quantum Internet</a:t>
            </a:r>
          </a:p>
        </p:txBody>
      </p:sp>
    </p:spTree>
    <p:extLst>
      <p:ext uri="{BB962C8B-B14F-4D97-AF65-F5344CB8AC3E}">
        <p14:creationId xmlns:p14="http://schemas.microsoft.com/office/powerpoint/2010/main" val="287885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8F322F-3005-9510-8126-E0B23FC2A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-302260"/>
            <a:ext cx="10134600" cy="1288489"/>
          </a:xfrm>
        </p:spPr>
        <p:txBody>
          <a:bodyPr/>
          <a:lstStyle/>
          <a:p>
            <a:r>
              <a:rPr lang="pl-PL" b="1" dirty="0" err="1"/>
              <a:t>who</a:t>
            </a:r>
            <a:r>
              <a:rPr lang="pl-PL" b="1" dirty="0"/>
              <a:t>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BCE95F-C52B-5FB2-65C2-05C835BB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986229"/>
            <a:ext cx="10134600" cy="514501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Mikołaj </a:t>
            </a:r>
            <a:r>
              <a:rPr lang="pl-PL" b="1" dirty="0" err="1"/>
              <a:t>Czechlewski</a:t>
            </a:r>
            <a:r>
              <a:rPr lang="pl-PL" dirty="0"/>
              <a:t> (</a:t>
            </a:r>
            <a:r>
              <a:rPr lang="pl-PL" dirty="0" err="1"/>
              <a:t>Institute</a:t>
            </a:r>
            <a:r>
              <a:rPr lang="pl-PL" dirty="0"/>
              <a:t> of </a:t>
            </a:r>
            <a:r>
              <a:rPr lang="pl-PL" dirty="0" err="1"/>
              <a:t>Informatics</a:t>
            </a:r>
            <a:r>
              <a:rPr lang="pl-PL" dirty="0"/>
              <a:t>, University of Gda</a:t>
            </a:r>
            <a:r>
              <a:rPr lang="pl-PL" sz="1700" dirty="0"/>
              <a:t>ń</a:t>
            </a:r>
            <a:r>
              <a:rPr lang="pl-PL" dirty="0"/>
              <a:t>sk)</a:t>
            </a:r>
          </a:p>
          <a:p>
            <a:r>
              <a:rPr lang="pl-PL" dirty="0"/>
              <a:t>(Quantum –</a:t>
            </a:r>
            <a:r>
              <a:rPr lang="pl-PL" dirty="0" err="1"/>
              <a:t>secured</a:t>
            </a:r>
            <a:r>
              <a:rPr lang="pl-PL" dirty="0"/>
              <a:t> </a:t>
            </a:r>
            <a:r>
              <a:rPr lang="pl-PL" dirty="0" err="1"/>
              <a:t>internet</a:t>
            </a:r>
            <a:r>
              <a:rPr lang="pl-PL" dirty="0"/>
              <a:t>  </a:t>
            </a:r>
            <a:r>
              <a:rPr lang="pl-PL" dirty="0" err="1"/>
              <a:t>challenges</a:t>
            </a:r>
            <a:r>
              <a:rPr lang="pl-PL" dirty="0"/>
              <a:t> and </a:t>
            </a:r>
            <a:r>
              <a:rPr lang="pl-PL" dirty="0" err="1"/>
              <a:t>achievements</a:t>
            </a:r>
            <a:r>
              <a:rPr lang="pl-PL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err="1"/>
              <a:t>Anubhav</a:t>
            </a:r>
            <a:r>
              <a:rPr lang="pl-PL" b="1" dirty="0"/>
              <a:t> </a:t>
            </a:r>
            <a:r>
              <a:rPr lang="pl-PL" b="1" dirty="0" err="1"/>
              <a:t>Chaturvedi</a:t>
            </a:r>
            <a:r>
              <a:rPr lang="pl-PL" b="1" dirty="0"/>
              <a:t> </a:t>
            </a:r>
            <a:r>
              <a:rPr lang="pl-PL" dirty="0"/>
              <a:t>(ICTQT, University of Gda</a:t>
            </a:r>
            <a:r>
              <a:rPr lang="pl-PL" sz="1700" dirty="0"/>
              <a:t>ń</a:t>
            </a:r>
            <a:r>
              <a:rPr lang="pl-PL" dirty="0"/>
              <a:t>sk)</a:t>
            </a:r>
          </a:p>
          <a:p>
            <a:r>
              <a:rPr lang="pl-PL" dirty="0"/>
              <a:t>(Device and </a:t>
            </a:r>
            <a:r>
              <a:rPr lang="pl-PL" dirty="0" err="1"/>
              <a:t>semi-device</a:t>
            </a:r>
            <a:r>
              <a:rPr lang="pl-PL" dirty="0"/>
              <a:t> independent </a:t>
            </a:r>
            <a:r>
              <a:rPr lang="pl-PL" dirty="0" err="1"/>
              <a:t>security</a:t>
            </a:r>
            <a:r>
              <a:rPr lang="pl-PL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Stefan </a:t>
            </a:r>
            <a:r>
              <a:rPr lang="pl-PL" b="1" dirty="0" err="1"/>
              <a:t>Bäuml</a:t>
            </a:r>
            <a:r>
              <a:rPr lang="pl-PL" dirty="0"/>
              <a:t> (ICFO, Barcelona)</a:t>
            </a:r>
          </a:p>
          <a:p>
            <a:r>
              <a:rPr lang="pl-PL" dirty="0"/>
              <a:t>(Quantum –</a:t>
            </a:r>
            <a:r>
              <a:rPr lang="pl-PL" dirty="0" err="1"/>
              <a:t>secured</a:t>
            </a:r>
            <a:r>
              <a:rPr lang="pl-PL" dirty="0"/>
              <a:t> </a:t>
            </a:r>
            <a:r>
              <a:rPr lang="pl-PL" dirty="0" err="1"/>
              <a:t>internet</a:t>
            </a:r>
            <a:r>
              <a:rPr lang="pl-PL" dirty="0"/>
              <a:t>  </a:t>
            </a:r>
            <a:r>
              <a:rPr lang="pl-PL" dirty="0" err="1"/>
              <a:t>challenges</a:t>
            </a:r>
            <a:r>
              <a:rPr lang="pl-PL" dirty="0"/>
              <a:t> and </a:t>
            </a:r>
            <a:r>
              <a:rPr lang="pl-PL" dirty="0" err="1"/>
              <a:t>achievements</a:t>
            </a:r>
            <a:r>
              <a:rPr lang="pl-PL" dirty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Jan </a:t>
            </a:r>
            <a:r>
              <a:rPr lang="pl-PL" b="1" dirty="0" err="1"/>
              <a:t>Tuziemski</a:t>
            </a:r>
            <a:r>
              <a:rPr lang="pl-PL" b="1" dirty="0"/>
              <a:t> </a:t>
            </a:r>
            <a:r>
              <a:rPr lang="pl-PL" dirty="0"/>
              <a:t>(CTP PAS,  </a:t>
            </a:r>
            <a:r>
              <a:rPr lang="pl-PL" dirty="0" err="1"/>
              <a:t>Warsaw</a:t>
            </a:r>
            <a:r>
              <a:rPr lang="pl-PL" dirty="0"/>
              <a:t>) </a:t>
            </a:r>
          </a:p>
          <a:p>
            <a:r>
              <a:rPr lang="pl-PL" dirty="0"/>
              <a:t>(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 to quantum information theory entanglement and Bell nonlocality</a:t>
            </a:r>
            <a:r>
              <a:rPr lang="pl-PL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Leonard Sikorski </a:t>
            </a:r>
            <a:r>
              <a:rPr lang="pl-PL" dirty="0"/>
              <a:t>(University of Gda</a:t>
            </a:r>
            <a:r>
              <a:rPr lang="pl-PL" sz="1700" dirty="0"/>
              <a:t>ń</a:t>
            </a:r>
            <a:r>
              <a:rPr lang="pl-PL" dirty="0"/>
              <a:t>sk)</a:t>
            </a:r>
          </a:p>
          <a:p>
            <a:r>
              <a:rPr lang="pl-PL" dirty="0"/>
              <a:t>(Quantum </a:t>
            </a:r>
            <a:r>
              <a:rPr lang="pl-PL" dirty="0" err="1"/>
              <a:t>key</a:t>
            </a:r>
            <a:r>
              <a:rPr lang="pl-PL" dirty="0"/>
              <a:t> </a:t>
            </a:r>
            <a:r>
              <a:rPr lang="pl-PL" dirty="0" err="1"/>
              <a:t>distribution</a:t>
            </a:r>
            <a:r>
              <a:rPr lang="pl-PL" dirty="0"/>
              <a:t> </a:t>
            </a:r>
            <a:r>
              <a:rPr lang="pl-PL" dirty="0" err="1"/>
              <a:t>protocols</a:t>
            </a:r>
            <a:r>
              <a:rPr lang="pl-PL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Marek Winczewski</a:t>
            </a:r>
            <a:r>
              <a:rPr lang="pl-PL" dirty="0"/>
              <a:t> (University of Gda</a:t>
            </a:r>
            <a:r>
              <a:rPr lang="pl-PL" sz="1700" dirty="0"/>
              <a:t>ń</a:t>
            </a:r>
            <a:r>
              <a:rPr lang="pl-PL" dirty="0"/>
              <a:t>sk)</a:t>
            </a:r>
          </a:p>
          <a:p>
            <a:r>
              <a:rPr lang="pl-PL" dirty="0"/>
              <a:t>(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Upper bounds on QKD key rates</a:t>
            </a:r>
            <a:r>
              <a:rPr lang="pl-PL" dirty="0"/>
              <a:t>)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0690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D50ED5-4BB6-A591-18F8-91E235849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620" y="358140"/>
            <a:ext cx="10134600" cy="1288489"/>
          </a:xfrm>
        </p:spPr>
        <p:txBody>
          <a:bodyPr/>
          <a:lstStyle/>
          <a:p>
            <a:r>
              <a:rPr lang="pl-PL" b="1" dirty="0"/>
              <a:t>For </a:t>
            </a:r>
            <a:r>
              <a:rPr lang="pl-PL" b="1" dirty="0" err="1"/>
              <a:t>whom</a:t>
            </a:r>
            <a:r>
              <a:rPr lang="pl-PL" b="1" dirty="0"/>
              <a:t>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2E1205-09F9-2018-8934-74C6CF9D9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The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dedicated</a:t>
            </a:r>
            <a:r>
              <a:rPr lang="pl-PL" dirty="0"/>
              <a:t> to</a:t>
            </a:r>
            <a:r>
              <a:rPr lang="pl-PL" b="1" dirty="0"/>
              <a:t> </a:t>
            </a:r>
            <a:r>
              <a:rPr lang="pl-PL" b="1" dirty="0" err="1"/>
              <a:t>students</a:t>
            </a:r>
            <a:r>
              <a:rPr lang="pl-PL" b="1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whish</a:t>
            </a:r>
            <a:r>
              <a:rPr lang="pl-PL" dirty="0"/>
              <a:t> to </a:t>
            </a:r>
            <a:r>
              <a:rPr lang="pl-PL" dirty="0" err="1"/>
              <a:t>learn</a:t>
            </a:r>
            <a:r>
              <a:rPr lang="pl-PL" dirty="0"/>
              <a:t> </a:t>
            </a:r>
            <a:r>
              <a:rPr lang="pl-PL" dirty="0" err="1"/>
              <a:t>basics</a:t>
            </a:r>
            <a:r>
              <a:rPr lang="pl-PL" dirty="0"/>
              <a:t> of </a:t>
            </a:r>
            <a:r>
              <a:rPr lang="pl-PL" dirty="0" err="1"/>
              <a:t>theory</a:t>
            </a:r>
            <a:r>
              <a:rPr lang="pl-PL" dirty="0"/>
              <a:t> and </a:t>
            </a:r>
            <a:r>
              <a:rPr lang="pl-PL" dirty="0" err="1"/>
              <a:t>practice</a:t>
            </a:r>
            <a:r>
              <a:rPr lang="pl-PL" dirty="0"/>
              <a:t>  of quantum </a:t>
            </a:r>
            <a:r>
              <a:rPr lang="pl-PL" dirty="0" err="1"/>
              <a:t>cryptography</a:t>
            </a:r>
            <a:endParaRPr lang="pl-PL" dirty="0"/>
          </a:p>
          <a:p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We </a:t>
            </a:r>
            <a:r>
              <a:rPr lang="pl-PL" dirty="0" err="1"/>
              <a:t>welcome</a:t>
            </a:r>
            <a:r>
              <a:rPr lang="pl-PL" dirty="0"/>
              <a:t> </a:t>
            </a:r>
            <a:r>
              <a:rPr lang="pl-PL" dirty="0" err="1"/>
              <a:t>those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b="1" dirty="0" err="1"/>
              <a:t>interested</a:t>
            </a:r>
            <a:r>
              <a:rPr lang="pl-PL" b="1" dirty="0"/>
              <a:t> in </a:t>
            </a:r>
            <a:r>
              <a:rPr lang="pl-PL" b="1" dirty="0" err="1"/>
              <a:t>academic</a:t>
            </a:r>
            <a:r>
              <a:rPr lang="pl-PL" b="1" dirty="0"/>
              <a:t>/</a:t>
            </a:r>
            <a:r>
              <a:rPr lang="pl-PL" b="1" dirty="0" err="1"/>
              <a:t>industrial</a:t>
            </a:r>
            <a:r>
              <a:rPr lang="pl-PL" b="1" dirty="0"/>
              <a:t> </a:t>
            </a:r>
            <a:r>
              <a:rPr lang="pl-PL" dirty="0" err="1"/>
              <a:t>careeer</a:t>
            </a:r>
            <a:r>
              <a:rPr lang="pl-PL" dirty="0"/>
              <a:t> </a:t>
            </a:r>
            <a:r>
              <a:rPr lang="pl-PL" dirty="0" err="1"/>
              <a:t>related</a:t>
            </a:r>
            <a:r>
              <a:rPr lang="pl-PL" dirty="0"/>
              <a:t> to development of quantum-</a:t>
            </a:r>
            <a:r>
              <a:rPr lang="pl-PL" dirty="0" err="1"/>
              <a:t>based</a:t>
            </a:r>
            <a:r>
              <a:rPr lang="pl-PL" dirty="0"/>
              <a:t> </a:t>
            </a:r>
            <a:r>
              <a:rPr lang="pl-PL" dirty="0" err="1"/>
              <a:t>security</a:t>
            </a:r>
            <a:r>
              <a:rPr lang="pl-PL" dirty="0"/>
              <a:t> and quantum Internet</a:t>
            </a:r>
          </a:p>
          <a:p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The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introduces</a:t>
            </a:r>
            <a:r>
              <a:rPr lang="pl-PL" dirty="0"/>
              <a:t> </a:t>
            </a:r>
            <a:r>
              <a:rPr lang="pl-PL" dirty="0" err="1"/>
              <a:t>all</a:t>
            </a:r>
            <a:r>
              <a:rPr lang="pl-PL" dirty="0"/>
              <a:t> the </a:t>
            </a:r>
            <a:r>
              <a:rPr lang="pl-PL" dirty="0" err="1"/>
              <a:t>physics</a:t>
            </a:r>
            <a:r>
              <a:rPr lang="pl-PL" dirty="0"/>
              <a:t> and </a:t>
            </a:r>
            <a:r>
              <a:rPr lang="pl-PL" dirty="0" err="1"/>
              <a:t>mathematics</a:t>
            </a:r>
            <a:r>
              <a:rPr lang="pl-PL" dirty="0"/>
              <a:t> </a:t>
            </a:r>
            <a:r>
              <a:rPr lang="pl-PL" dirty="0" err="1"/>
              <a:t>needed</a:t>
            </a:r>
            <a:r>
              <a:rPr lang="pl-PL" dirty="0"/>
              <a:t> to </a:t>
            </a:r>
            <a:r>
              <a:rPr lang="pl-PL" b="1" dirty="0" err="1"/>
              <a:t>understand</a:t>
            </a:r>
            <a:r>
              <a:rPr lang="pl-PL" b="1" dirty="0"/>
              <a:t> the </a:t>
            </a:r>
            <a:r>
              <a:rPr lang="pl-PL" b="1" dirty="0" err="1"/>
              <a:t>concepts</a:t>
            </a:r>
            <a:r>
              <a:rPr lang="pl-PL" b="1" dirty="0"/>
              <a:t> of quantum </a:t>
            </a:r>
            <a:r>
              <a:rPr lang="pl-PL" b="1" dirty="0" err="1"/>
              <a:t>key</a:t>
            </a:r>
            <a:r>
              <a:rPr lang="pl-PL" b="1" dirty="0"/>
              <a:t> </a:t>
            </a:r>
            <a:r>
              <a:rPr lang="pl-PL" b="1" dirty="0" err="1"/>
              <a:t>distribution</a:t>
            </a:r>
            <a:r>
              <a:rPr lang="pl-PL" dirty="0"/>
              <a:t>. Basic </a:t>
            </a:r>
            <a:r>
              <a:rPr lang="pl-PL" dirty="0" err="1"/>
              <a:t>knowledge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algebra and </a:t>
            </a:r>
            <a:r>
              <a:rPr lang="pl-PL" dirty="0" err="1"/>
              <a:t>probability</a:t>
            </a:r>
            <a:r>
              <a:rPr lang="pl-PL" dirty="0"/>
              <a:t> </a:t>
            </a:r>
            <a:r>
              <a:rPr lang="pl-PL" dirty="0" err="1"/>
              <a:t>theory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welcome</a:t>
            </a:r>
            <a:r>
              <a:rPr lang="pl-PL" dirty="0"/>
              <a:t>.</a:t>
            </a:r>
          </a:p>
          <a:p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err="1"/>
              <a:t>All</a:t>
            </a:r>
            <a:r>
              <a:rPr lang="pl-PL" dirty="0"/>
              <a:t> the </a:t>
            </a:r>
            <a:r>
              <a:rPr lang="pl-PL" dirty="0" err="1"/>
              <a:t>young</a:t>
            </a:r>
            <a:r>
              <a:rPr lang="pl-PL" dirty="0"/>
              <a:t> </a:t>
            </a:r>
            <a:r>
              <a:rPr lang="pl-PL" dirty="0" err="1"/>
              <a:t>applicants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contiue</a:t>
            </a:r>
            <a:r>
              <a:rPr lang="pl-PL" dirty="0"/>
              <a:t> the </a:t>
            </a:r>
            <a:r>
              <a:rPr lang="pl-PL" dirty="0" err="1"/>
              <a:t>studies</a:t>
            </a:r>
            <a:r>
              <a:rPr lang="pl-PL" dirty="0"/>
              <a:t> in </a:t>
            </a:r>
            <a:r>
              <a:rPr lang="pl-PL" dirty="0" err="1"/>
              <a:t>our</a:t>
            </a:r>
            <a:r>
              <a:rPr lang="pl-PL" dirty="0"/>
              <a:t> master  program </a:t>
            </a:r>
            <a:r>
              <a:rPr lang="pl-PL" b="1" dirty="0"/>
              <a:t>Quantum Information Technologies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University of Gdańsk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788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32267B-87D4-1DB7-47E5-3552277BE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0"/>
            <a:ext cx="10134600" cy="1288489"/>
          </a:xfrm>
        </p:spPr>
        <p:txBody>
          <a:bodyPr/>
          <a:lstStyle/>
          <a:p>
            <a:r>
              <a:rPr lang="pl-PL" b="1" dirty="0" err="1"/>
              <a:t>Theory</a:t>
            </a:r>
            <a:r>
              <a:rPr lang="pl-PL" b="1" dirty="0"/>
              <a:t> of quantum </a:t>
            </a:r>
            <a:r>
              <a:rPr lang="pl-PL" b="1" dirty="0" err="1"/>
              <a:t>cryptography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14B1DD-424C-F2E3-9653-BA8CA9172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572622"/>
            <a:ext cx="10134600" cy="490945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err="1"/>
              <a:t>Introduction</a:t>
            </a:r>
            <a:r>
              <a:rPr lang="pl-PL" b="1" dirty="0"/>
              <a:t> to Quantum </a:t>
            </a:r>
            <a:r>
              <a:rPr lang="pl-PL" b="1" dirty="0" err="1"/>
              <a:t>Mechanics</a:t>
            </a:r>
            <a:r>
              <a:rPr lang="pl-PL" b="1" dirty="0"/>
              <a:t>, </a:t>
            </a:r>
            <a:r>
              <a:rPr lang="pl-PL" b="1" dirty="0" err="1"/>
              <a:t>Entanglement</a:t>
            </a:r>
            <a:r>
              <a:rPr lang="pl-PL" b="1" dirty="0"/>
              <a:t> and Bell non-</a:t>
            </a:r>
            <a:r>
              <a:rPr lang="pl-PL" b="1" dirty="0" err="1"/>
              <a:t>locality</a:t>
            </a:r>
            <a:r>
              <a:rPr lang="pl-PL" b="1" dirty="0"/>
              <a:t> </a:t>
            </a:r>
            <a:r>
              <a:rPr lang="pl-PL" dirty="0"/>
              <a:t>(one </a:t>
            </a:r>
            <a:r>
              <a:rPr lang="pl-PL" dirty="0" err="1"/>
              <a:t>day</a:t>
            </a:r>
            <a:r>
              <a:rPr lang="pl-PL" dirty="0"/>
              <a:t>)</a:t>
            </a:r>
          </a:p>
          <a:p>
            <a:r>
              <a:rPr lang="pl-PL" dirty="0"/>
              <a:t>	The formalizm </a:t>
            </a:r>
            <a:r>
              <a:rPr lang="pl-PL" dirty="0" err="1"/>
              <a:t>needed</a:t>
            </a:r>
            <a:r>
              <a:rPr lang="pl-PL" dirty="0"/>
              <a:t> to </a:t>
            </a:r>
            <a:r>
              <a:rPr lang="pl-PL" dirty="0" err="1"/>
              <a:t>understand</a:t>
            </a:r>
            <a:r>
              <a:rPr lang="pl-PL" dirty="0"/>
              <a:t> </a:t>
            </a:r>
            <a:r>
              <a:rPr lang="pl-PL" dirty="0" err="1"/>
              <a:t>processin</a:t>
            </a:r>
            <a:r>
              <a:rPr lang="pl-PL" dirty="0"/>
              <a:t> of quantum </a:t>
            </a:r>
            <a:r>
              <a:rPr lang="pl-PL" dirty="0" err="1"/>
              <a:t>information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Quantum </a:t>
            </a:r>
            <a:r>
              <a:rPr lang="pl-PL" b="1" dirty="0" err="1"/>
              <a:t>key</a:t>
            </a:r>
            <a:r>
              <a:rPr lang="pl-PL" b="1" dirty="0"/>
              <a:t> </a:t>
            </a:r>
            <a:r>
              <a:rPr lang="pl-PL" b="1" dirty="0" err="1"/>
              <a:t>distribution</a:t>
            </a:r>
            <a:r>
              <a:rPr lang="pl-PL" b="1" dirty="0"/>
              <a:t> </a:t>
            </a:r>
            <a:r>
              <a:rPr lang="pl-PL" b="1" dirty="0" err="1"/>
              <a:t>protocols</a:t>
            </a:r>
            <a:r>
              <a:rPr lang="pl-PL" b="1" dirty="0"/>
              <a:t> </a:t>
            </a:r>
            <a:r>
              <a:rPr lang="pl-PL" dirty="0"/>
              <a:t>(one </a:t>
            </a:r>
            <a:r>
              <a:rPr lang="pl-PL" dirty="0" err="1"/>
              <a:t>day</a:t>
            </a:r>
            <a:r>
              <a:rPr lang="pl-PL" dirty="0"/>
              <a:t>)</a:t>
            </a:r>
          </a:p>
          <a:p>
            <a:r>
              <a:rPr lang="pl-PL" dirty="0"/>
              <a:t>	The </a:t>
            </a:r>
            <a:r>
              <a:rPr lang="pl-PL" dirty="0" err="1"/>
              <a:t>protocols</a:t>
            </a:r>
            <a:r>
              <a:rPr lang="pl-PL" dirty="0"/>
              <a:t> </a:t>
            </a:r>
            <a:r>
              <a:rPr lang="pl-PL" dirty="0" err="1"/>
              <a:t>realizing</a:t>
            </a:r>
            <a:r>
              <a:rPr lang="pl-PL" dirty="0"/>
              <a:t> </a:t>
            </a:r>
            <a:r>
              <a:rPr lang="pl-PL" dirty="0" err="1"/>
              <a:t>quanutm</a:t>
            </a:r>
            <a:r>
              <a:rPr lang="pl-PL" dirty="0"/>
              <a:t> </a:t>
            </a:r>
            <a:r>
              <a:rPr lang="pl-PL" dirty="0" err="1"/>
              <a:t>key</a:t>
            </a:r>
            <a:r>
              <a:rPr lang="pl-PL" dirty="0"/>
              <a:t> </a:t>
            </a:r>
            <a:r>
              <a:rPr lang="pl-PL" dirty="0" err="1"/>
              <a:t>distribution</a:t>
            </a:r>
            <a:r>
              <a:rPr lang="pl-PL" dirty="0"/>
              <a:t> </a:t>
            </a:r>
            <a:r>
              <a:rPr lang="pl-PL" dirty="0" err="1"/>
              <a:t>such</a:t>
            </a:r>
            <a:r>
              <a:rPr lang="pl-PL" dirty="0"/>
              <a:t> as BB84, E91, B92 and </a:t>
            </a:r>
            <a:r>
              <a:rPr lang="pl-PL" dirty="0" err="1"/>
              <a:t>their</a:t>
            </a:r>
            <a:r>
              <a:rPr lang="pl-PL" dirty="0"/>
              <a:t> 	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Device and </a:t>
            </a:r>
            <a:r>
              <a:rPr lang="pl-PL" b="1" dirty="0" err="1"/>
              <a:t>semi-device</a:t>
            </a:r>
            <a:r>
              <a:rPr lang="pl-PL" b="1" dirty="0"/>
              <a:t> independent quantum </a:t>
            </a:r>
            <a:r>
              <a:rPr lang="pl-PL" b="1" dirty="0" err="1"/>
              <a:t>key</a:t>
            </a:r>
            <a:r>
              <a:rPr lang="pl-PL" b="1" dirty="0"/>
              <a:t> </a:t>
            </a:r>
            <a:r>
              <a:rPr lang="pl-PL" b="1" dirty="0" err="1"/>
              <a:t>distribution</a:t>
            </a:r>
            <a:r>
              <a:rPr lang="pl-PL" b="1" dirty="0"/>
              <a:t> </a:t>
            </a:r>
            <a:r>
              <a:rPr lang="pl-PL" dirty="0"/>
              <a:t>(one </a:t>
            </a:r>
            <a:r>
              <a:rPr lang="pl-PL" dirty="0" err="1"/>
              <a:t>day</a:t>
            </a:r>
            <a:r>
              <a:rPr lang="pl-PL" dirty="0"/>
              <a:t>)</a:t>
            </a:r>
          </a:p>
          <a:p>
            <a:r>
              <a:rPr lang="pl-PL" dirty="0"/>
              <a:t>	</a:t>
            </a:r>
            <a:r>
              <a:rPr lang="pl-PL" dirty="0" err="1"/>
              <a:t>Designing</a:t>
            </a:r>
            <a:r>
              <a:rPr lang="pl-PL" dirty="0"/>
              <a:t> QKD </a:t>
            </a:r>
            <a:r>
              <a:rPr lang="pl-PL" dirty="0" err="1"/>
              <a:t>protocols</a:t>
            </a:r>
            <a:r>
              <a:rPr lang="pl-PL" dirty="0"/>
              <a:t> </a:t>
            </a:r>
            <a:r>
              <a:rPr lang="pl-PL" dirty="0" err="1"/>
              <a:t>security</a:t>
            </a:r>
            <a:r>
              <a:rPr lang="pl-PL" dirty="0"/>
              <a:t> of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based</a:t>
            </a:r>
            <a:r>
              <a:rPr lang="pl-PL" dirty="0"/>
              <a:t> on the </a:t>
            </a:r>
            <a:r>
              <a:rPr lang="pl-PL" dirty="0" err="1"/>
              <a:t>full</a:t>
            </a:r>
            <a:r>
              <a:rPr lang="pl-PL" dirty="0"/>
              <a:t> trust </a:t>
            </a:r>
            <a:r>
              <a:rPr lang="pl-PL" dirty="0" err="1"/>
              <a:t>towards</a:t>
            </a:r>
            <a:r>
              <a:rPr lang="pl-PL" dirty="0"/>
              <a:t> quantum </a:t>
            </a:r>
          </a:p>
          <a:p>
            <a:r>
              <a:rPr lang="pl-PL" dirty="0"/>
              <a:t>   	</a:t>
            </a:r>
            <a:r>
              <a:rPr lang="pl-PL" dirty="0" err="1"/>
              <a:t>cryptographic</a:t>
            </a:r>
            <a:r>
              <a:rPr lang="pl-PL" dirty="0"/>
              <a:t> devices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Quantum-</a:t>
            </a:r>
            <a:r>
              <a:rPr lang="pl-PL" b="1" dirty="0" err="1"/>
              <a:t>secured</a:t>
            </a:r>
            <a:r>
              <a:rPr lang="pl-PL" b="1" dirty="0"/>
              <a:t> Internet: </a:t>
            </a:r>
            <a:r>
              <a:rPr lang="pl-PL" b="1" dirty="0" err="1"/>
              <a:t>challenges</a:t>
            </a:r>
            <a:r>
              <a:rPr lang="pl-PL" b="1" dirty="0"/>
              <a:t> and </a:t>
            </a:r>
            <a:r>
              <a:rPr lang="pl-PL" b="1" dirty="0" err="1"/>
              <a:t>achievements</a:t>
            </a:r>
            <a:r>
              <a:rPr lang="pl-PL" b="1" dirty="0"/>
              <a:t> </a:t>
            </a:r>
            <a:r>
              <a:rPr lang="pl-PL" dirty="0"/>
              <a:t>(one </a:t>
            </a:r>
            <a:r>
              <a:rPr lang="pl-PL" dirty="0" err="1"/>
              <a:t>day</a:t>
            </a:r>
            <a:r>
              <a:rPr lang="pl-PL" dirty="0"/>
              <a:t>)</a:t>
            </a:r>
          </a:p>
          <a:p>
            <a:r>
              <a:rPr lang="pl-PL" dirty="0"/>
              <a:t>	3 </a:t>
            </a:r>
            <a:r>
              <a:rPr lang="pl-PL" dirty="0" err="1"/>
              <a:t>Generations</a:t>
            </a:r>
            <a:r>
              <a:rPr lang="pl-PL" dirty="0"/>
              <a:t>  of the </a:t>
            </a:r>
            <a:r>
              <a:rPr lang="pl-PL" dirty="0" err="1"/>
              <a:t>future</a:t>
            </a:r>
            <a:r>
              <a:rPr lang="pl-PL" dirty="0"/>
              <a:t> quantum Internet  and </a:t>
            </a:r>
            <a:r>
              <a:rPr lang="pl-PL" dirty="0" err="1"/>
              <a:t>various</a:t>
            </a:r>
            <a:r>
              <a:rPr lang="pl-PL" dirty="0"/>
              <a:t> </a:t>
            </a:r>
            <a:r>
              <a:rPr lang="pl-PL" dirty="0" err="1"/>
              <a:t>protocols</a:t>
            </a:r>
            <a:r>
              <a:rPr lang="pl-PL" dirty="0"/>
              <a:t> </a:t>
            </a:r>
            <a:r>
              <a:rPr lang="pl-PL" dirty="0" err="1"/>
              <a:t>behind</a:t>
            </a:r>
            <a:r>
              <a:rPr lang="pl-PL" dirty="0"/>
              <a:t> </a:t>
            </a:r>
            <a:r>
              <a:rPr lang="pl-PL" dirty="0" err="1"/>
              <a:t>its</a:t>
            </a:r>
            <a:r>
              <a:rPr lang="pl-PL" dirty="0"/>
              <a:t> </a:t>
            </a:r>
            <a:r>
              <a:rPr lang="pl-PL" dirty="0" err="1"/>
              <a:t>functioning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Upper </a:t>
            </a:r>
            <a:r>
              <a:rPr lang="pl-PL" b="1" dirty="0" err="1"/>
              <a:t>bounds</a:t>
            </a:r>
            <a:r>
              <a:rPr lang="pl-PL" b="1" dirty="0"/>
              <a:t> on quantum </a:t>
            </a:r>
            <a:r>
              <a:rPr lang="pl-PL" b="1" dirty="0" err="1"/>
              <a:t>key</a:t>
            </a:r>
            <a:r>
              <a:rPr lang="pl-PL" b="1" dirty="0"/>
              <a:t> </a:t>
            </a:r>
            <a:r>
              <a:rPr lang="pl-PL" b="1" dirty="0" err="1"/>
              <a:t>distribution</a:t>
            </a:r>
            <a:r>
              <a:rPr lang="pl-PL" b="1" dirty="0"/>
              <a:t> </a:t>
            </a:r>
            <a:r>
              <a:rPr lang="pl-PL" b="1" dirty="0" err="1"/>
              <a:t>rates</a:t>
            </a:r>
            <a:r>
              <a:rPr lang="pl-PL" b="1" dirty="0"/>
              <a:t> </a:t>
            </a:r>
            <a:r>
              <a:rPr lang="pl-PL" dirty="0"/>
              <a:t>(one </a:t>
            </a:r>
            <a:r>
              <a:rPr lang="pl-PL" dirty="0" err="1"/>
              <a:t>day</a:t>
            </a:r>
            <a:r>
              <a:rPr lang="pl-PL" dirty="0"/>
              <a:t>)</a:t>
            </a:r>
          </a:p>
          <a:p>
            <a:r>
              <a:rPr lang="pl-PL" dirty="0"/>
              <a:t>	</a:t>
            </a:r>
            <a:r>
              <a:rPr lang="pl-PL" dirty="0" err="1"/>
              <a:t>Fundamental</a:t>
            </a:r>
            <a:r>
              <a:rPr lang="pl-PL" dirty="0"/>
              <a:t> </a:t>
            </a:r>
            <a:r>
              <a:rPr lang="pl-PL" dirty="0" err="1"/>
              <a:t>limitations</a:t>
            </a:r>
            <a:r>
              <a:rPr lang="pl-PL" dirty="0"/>
              <a:t> on quantum </a:t>
            </a:r>
            <a:r>
              <a:rPr lang="pl-PL" dirty="0" err="1"/>
              <a:t>key</a:t>
            </a:r>
            <a:r>
              <a:rPr lang="pl-PL" dirty="0"/>
              <a:t> </a:t>
            </a:r>
            <a:r>
              <a:rPr lang="pl-PL" dirty="0" err="1"/>
              <a:t>distribution</a:t>
            </a:r>
            <a:r>
              <a:rPr lang="pl-PL" dirty="0"/>
              <a:t> </a:t>
            </a:r>
            <a:r>
              <a:rPr lang="pl-PL" dirty="0" err="1"/>
              <a:t>protocols</a:t>
            </a: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896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30F3A9-AF9A-D9C5-E8A6-C3DFF3B9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Based</a:t>
            </a:r>
            <a:r>
              <a:rPr lang="pl-PL" b="1" dirty="0"/>
              <a:t> on </a:t>
            </a:r>
            <a:r>
              <a:rPr lang="pl-PL" b="1" dirty="0" err="1"/>
              <a:t>literature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C67B1B-EB52-F60F-3B44-CD2255DF6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M.A. Nielsen, I.L. &amp; Chuang,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2011.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Quantum Computation and Quantum Information: 10th Anniversary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Edition, Cambridge University Press.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Zaptero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T. van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Leent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Arnon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-Friedman, W-Z. Liu, Q. Zhang, H.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Weinfurter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M.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Curty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npj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Quantum 9, 10 (2023) “Advances in device-independent quantum key distribution”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W.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Primaatmaja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 T. Goh, E. Y.-Z. Tan, J. T.-F. Khoo, S.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Ghorai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Ch. Lim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“Security of device-independent quantum key distribution protocols: a review”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Quantum 7, 932 (2023)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Wehner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Elkouss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R. Hanson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“Quantum Internet: A vision for the road ahead”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 Vol 362,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6412 (2018)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Muralidharan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Li, L., Kim, J. </a:t>
            </a:r>
            <a:r>
              <a:rPr lang="pl-PL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architectures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quantum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pl-PL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20463 (2016)</a:t>
            </a:r>
          </a:p>
        </p:txBody>
      </p:sp>
    </p:spTree>
    <p:extLst>
      <p:ext uri="{BB962C8B-B14F-4D97-AF65-F5344CB8AC3E}">
        <p14:creationId xmlns:p14="http://schemas.microsoft.com/office/powerpoint/2010/main" val="1587432632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LightSeedLeftStep">
      <a:dk1>
        <a:srgbClr val="000000"/>
      </a:dk1>
      <a:lt1>
        <a:srgbClr val="FFFFFF"/>
      </a:lt1>
      <a:dk2>
        <a:srgbClr val="24393F"/>
      </a:dk2>
      <a:lt2>
        <a:srgbClr val="E8E8E2"/>
      </a:lt2>
      <a:accent1>
        <a:srgbClr val="8885D7"/>
      </a:accent1>
      <a:accent2>
        <a:srgbClr val="6A90CE"/>
      </a:accent2>
      <a:accent3>
        <a:srgbClr val="5AAEC3"/>
      </a:accent3>
      <a:accent4>
        <a:srgbClr val="5DB4A2"/>
      </a:accent4>
      <a:accent5>
        <a:srgbClr val="68B484"/>
      </a:accent5>
      <a:accent6>
        <a:srgbClr val="62B65E"/>
      </a:accent6>
      <a:hlink>
        <a:srgbClr val="848651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608</Words>
  <Application>Microsoft Office PowerPoint</Application>
  <PresentationFormat>Panoramiczny</PresentationFormat>
  <Paragraphs>53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Bembo</vt:lpstr>
      <vt:lpstr>Times New Roman</vt:lpstr>
      <vt:lpstr>AdornVTI</vt:lpstr>
      <vt:lpstr>Summer school on Quantum Cryptography (THEORY)</vt:lpstr>
      <vt:lpstr>Why the quantum cryptography?</vt:lpstr>
      <vt:lpstr>who ?</vt:lpstr>
      <vt:lpstr>For whom ?</vt:lpstr>
      <vt:lpstr>Theory of quantum cryptography</vt:lpstr>
      <vt:lpstr>Based on 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school on Quantum Cryptography</dc:title>
  <dc:creator>Karol Horodecki</dc:creator>
  <cp:lastModifiedBy>Karol Horodecki</cp:lastModifiedBy>
  <cp:revision>30</cp:revision>
  <dcterms:created xsi:type="dcterms:W3CDTF">2023-03-25T15:03:14Z</dcterms:created>
  <dcterms:modified xsi:type="dcterms:W3CDTF">2023-09-18T13:07:03Z</dcterms:modified>
</cp:coreProperties>
</file>