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21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4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6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5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834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4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5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5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7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kcyjna koncepcja genetyczna">
            <a:extLst>
              <a:ext uri="{FF2B5EF4-FFF2-40B4-BE49-F238E27FC236}">
                <a16:creationId xmlns:a16="http://schemas.microsoft.com/office/drawing/2014/main" id="{9E38713F-276C-AFB3-887F-7437C1D042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613" b="18137"/>
          <a:stretch/>
        </p:blipFill>
        <p:spPr>
          <a:xfrm>
            <a:off x="20" y="0"/>
            <a:ext cx="121919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8A7E9B-3161-4AE7-B85C-EE3D7786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10134600" cy="4800600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E298533-1CEF-5EDC-ECC9-C27CEF31C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9253" y="2133983"/>
            <a:ext cx="7113494" cy="1486609"/>
          </a:xfrm>
        </p:spPr>
        <p:txBody>
          <a:bodyPr>
            <a:normAutofit/>
          </a:bodyPr>
          <a:lstStyle/>
          <a:p>
            <a:r>
              <a:rPr lang="pl-PL" sz="2000" dirty="0" err="1"/>
              <a:t>Summer</a:t>
            </a:r>
            <a:r>
              <a:rPr lang="pl-PL" sz="2000" dirty="0"/>
              <a:t> </a:t>
            </a:r>
            <a:r>
              <a:rPr lang="pl-PL" sz="2000" dirty="0" err="1"/>
              <a:t>school</a:t>
            </a:r>
            <a:r>
              <a:rPr lang="pl-PL" sz="2000" dirty="0"/>
              <a:t> on Quantum </a:t>
            </a:r>
            <a:r>
              <a:rPr lang="pl-PL" sz="2000" dirty="0" err="1"/>
              <a:t>Cryptography</a:t>
            </a:r>
            <a:br>
              <a:rPr lang="pl-PL" sz="2000" dirty="0"/>
            </a:br>
            <a:r>
              <a:rPr lang="pl-PL" sz="2000" dirty="0"/>
              <a:t>(IMPLEMENTATIONS)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77E9542-12FD-5093-1FB9-93F22A5E9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9" y="4200785"/>
            <a:ext cx="5074022" cy="972222"/>
          </a:xfrm>
        </p:spPr>
        <p:txBody>
          <a:bodyPr>
            <a:normAutofit/>
          </a:bodyPr>
          <a:lstStyle/>
          <a:p>
            <a:r>
              <a:rPr lang="pl-PL" dirty="0"/>
              <a:t>University of Gda</a:t>
            </a:r>
            <a:r>
              <a:rPr lang="pl-PL" sz="1600" dirty="0"/>
              <a:t>ń</a:t>
            </a:r>
            <a:r>
              <a:rPr lang="pl-PL" dirty="0"/>
              <a:t>sk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91005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79948A0-0147-330D-E6D3-E10A5BD8894C}"/>
              </a:ext>
            </a:extLst>
          </p:cNvPr>
          <p:cNvSpPr txBox="1"/>
          <p:nvPr/>
        </p:nvSpPr>
        <p:spPr>
          <a:xfrm>
            <a:off x="1809917" y="1399113"/>
            <a:ext cx="8056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GENERATION QI </a:t>
            </a:r>
            <a:endParaRPr lang="pl-PL" dirty="0"/>
          </a:p>
          <a:p>
            <a:pPr algn="ctr"/>
            <a:r>
              <a:rPr lang="en-US" dirty="0"/>
              <a:t>Next generation of quantum information scientists. Series of international schools </a:t>
            </a:r>
            <a:endParaRPr lang="pl-PL" dirty="0"/>
          </a:p>
          <a:p>
            <a:pPr algn="ctr"/>
            <a:r>
              <a:rPr lang="en-US" dirty="0"/>
              <a:t>for students in </a:t>
            </a:r>
            <a:r>
              <a:rPr lang="en-US" dirty="0" err="1"/>
              <a:t>Gda</a:t>
            </a:r>
            <a:r>
              <a:rPr lang="en-US" sz="1400" dirty="0" err="1"/>
              <a:t>ń</a:t>
            </a:r>
            <a:r>
              <a:rPr lang="en-US" dirty="0" err="1"/>
              <a:t>sk</a:t>
            </a:r>
            <a:r>
              <a:rPr lang="en-US" dirty="0"/>
              <a:t>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301DC6F-D55D-80DD-10AE-88EA4C03C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317" y="4743794"/>
            <a:ext cx="7516274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3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A1A3FF-BF19-61C9-4D09-68DE3FEF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Why</a:t>
            </a:r>
            <a:r>
              <a:rPr lang="pl-PL" b="1" dirty="0"/>
              <a:t> the quantum </a:t>
            </a:r>
            <a:r>
              <a:rPr lang="pl-PL" b="1" dirty="0" err="1"/>
              <a:t>cryptography</a:t>
            </a:r>
            <a:r>
              <a:rPr lang="pl-PL" b="1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EC761-D235-2058-8043-63532D535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Quantum hardware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able</a:t>
            </a:r>
            <a:r>
              <a:rPr lang="pl-PL" dirty="0"/>
              <a:t> to crack RSA and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security</a:t>
            </a:r>
            <a:r>
              <a:rPr lang="pl-PL" dirty="0"/>
              <a:t> </a:t>
            </a:r>
            <a:r>
              <a:rPr lang="pl-PL" dirty="0" err="1"/>
              <a:t>assuring</a:t>
            </a:r>
            <a:r>
              <a:rPr lang="pl-PL" dirty="0"/>
              <a:t> </a:t>
            </a:r>
            <a:r>
              <a:rPr lang="pl-PL" dirty="0" err="1"/>
              <a:t>algorithms</a:t>
            </a:r>
            <a:r>
              <a:rPr lang="pl-PL" dirty="0"/>
              <a:t> in a </a:t>
            </a:r>
            <a:r>
              <a:rPr lang="pl-PL" dirty="0" err="1"/>
              <a:t>forseeable</a:t>
            </a:r>
            <a:r>
              <a:rPr lang="pl-PL" dirty="0"/>
              <a:t> </a:t>
            </a:r>
            <a:r>
              <a:rPr lang="pl-PL" dirty="0" err="1"/>
              <a:t>future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Quantum </a:t>
            </a:r>
            <a:r>
              <a:rPr lang="pl-PL" dirty="0" err="1"/>
              <a:t>cryptography</a:t>
            </a:r>
            <a:r>
              <a:rPr lang="pl-PL" dirty="0"/>
              <a:t> </a:t>
            </a:r>
            <a:r>
              <a:rPr lang="pl-PL" dirty="0" err="1"/>
              <a:t>offers</a:t>
            </a:r>
            <a:r>
              <a:rPr lang="pl-PL" dirty="0"/>
              <a:t> </a:t>
            </a:r>
            <a:r>
              <a:rPr lang="pl-PL" dirty="0" err="1"/>
              <a:t>security</a:t>
            </a:r>
            <a:r>
              <a:rPr lang="pl-PL" dirty="0"/>
              <a:t> </a:t>
            </a:r>
            <a:r>
              <a:rPr lang="pl-PL" dirty="0" err="1"/>
              <a:t>against</a:t>
            </a:r>
            <a:r>
              <a:rPr lang="pl-PL" dirty="0"/>
              <a:t> quantum </a:t>
            </a:r>
            <a:r>
              <a:rPr lang="pl-PL" dirty="0" err="1"/>
              <a:t>attacks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Security of Quantum </a:t>
            </a:r>
            <a:r>
              <a:rPr lang="pl-PL" dirty="0" err="1"/>
              <a:t>cryptography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unconditional</a:t>
            </a:r>
            <a:r>
              <a:rPr lang="pl-PL" dirty="0"/>
              <a:t> in </a:t>
            </a:r>
            <a:r>
              <a:rPr lang="pl-PL" dirty="0" err="1"/>
              <a:t>opposition</a:t>
            </a:r>
            <a:r>
              <a:rPr lang="pl-PL" dirty="0"/>
              <a:t> to </a:t>
            </a:r>
            <a:r>
              <a:rPr lang="pl-PL" dirty="0" err="1"/>
              <a:t>computational</a:t>
            </a:r>
            <a:r>
              <a:rPr lang="pl-PL" dirty="0"/>
              <a:t> </a:t>
            </a:r>
            <a:r>
              <a:rPr lang="pl-PL" dirty="0" err="1"/>
              <a:t>assumption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</a:t>
            </a:r>
            <a:r>
              <a:rPr lang="pl-PL" dirty="0" err="1"/>
              <a:t>ones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Quantum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distributions</a:t>
            </a:r>
            <a:r>
              <a:rPr lang="pl-PL" dirty="0"/>
              <a:t> </a:t>
            </a:r>
            <a:r>
              <a:rPr lang="pl-PL" dirty="0" err="1"/>
              <a:t>reaches</a:t>
            </a:r>
            <a:r>
              <a:rPr lang="pl-PL" dirty="0"/>
              <a:t> </a:t>
            </a:r>
            <a:r>
              <a:rPr lang="pl-PL" dirty="0" err="1"/>
              <a:t>commertial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nowadays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Quantum </a:t>
            </a:r>
            <a:r>
              <a:rPr lang="pl-PL" dirty="0" err="1"/>
              <a:t>security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potentially</a:t>
            </a:r>
            <a:r>
              <a:rPr lang="pl-PL" dirty="0"/>
              <a:t> </a:t>
            </a:r>
            <a:r>
              <a:rPr lang="pl-PL" dirty="0" err="1"/>
              <a:t>extended</a:t>
            </a:r>
            <a:r>
              <a:rPr lang="pl-PL" dirty="0"/>
              <a:t> in </a:t>
            </a:r>
            <a:r>
              <a:rPr lang="pl-PL" dirty="0" err="1"/>
              <a:t>distance</a:t>
            </a:r>
            <a:r>
              <a:rPr lang="pl-PL" dirty="0"/>
              <a:t> in a </a:t>
            </a:r>
            <a:r>
              <a:rPr lang="pl-PL" dirty="0" err="1"/>
              <a:t>future</a:t>
            </a:r>
            <a:r>
              <a:rPr lang="pl-PL" dirty="0"/>
              <a:t> Quantum Internet</a:t>
            </a:r>
          </a:p>
        </p:txBody>
      </p:sp>
    </p:spTree>
    <p:extLst>
      <p:ext uri="{BB962C8B-B14F-4D97-AF65-F5344CB8AC3E}">
        <p14:creationId xmlns:p14="http://schemas.microsoft.com/office/powerpoint/2010/main" val="287885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F322F-3005-9510-8126-E0B23FC2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-302260"/>
            <a:ext cx="10134600" cy="1288489"/>
          </a:xfrm>
        </p:spPr>
        <p:txBody>
          <a:bodyPr/>
          <a:lstStyle/>
          <a:p>
            <a:r>
              <a:rPr lang="pl-PL" b="1" dirty="0" err="1"/>
              <a:t>who</a:t>
            </a:r>
            <a:r>
              <a:rPr lang="pl-PL" b="1" dirty="0"/>
              <a:t>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BCE95F-C52B-5FB2-65C2-05C835BB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986229"/>
            <a:ext cx="10134600" cy="5145016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Miko</a:t>
            </a:r>
            <a:r>
              <a:rPr lang="pl-PL" sz="1900" b="1" dirty="0"/>
              <a:t>ł</a:t>
            </a:r>
            <a:r>
              <a:rPr lang="pl-PL" b="1" dirty="0"/>
              <a:t>aj </a:t>
            </a:r>
            <a:r>
              <a:rPr lang="pl-PL" b="1" dirty="0" err="1"/>
              <a:t>Czechlewski</a:t>
            </a:r>
            <a:r>
              <a:rPr lang="pl-PL" dirty="0"/>
              <a:t> (</a:t>
            </a:r>
            <a:r>
              <a:rPr lang="pl-PL" dirty="0" err="1"/>
              <a:t>Institute</a:t>
            </a:r>
            <a:r>
              <a:rPr lang="pl-PL" dirty="0"/>
              <a:t> of </a:t>
            </a:r>
            <a:r>
              <a:rPr lang="pl-PL" dirty="0" err="1"/>
              <a:t>Informatics</a:t>
            </a:r>
            <a:r>
              <a:rPr lang="pl-PL" dirty="0"/>
              <a:t>, University of Gda</a:t>
            </a:r>
            <a:r>
              <a:rPr lang="pl-PL" sz="17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</a:t>
            </a:r>
            <a:r>
              <a:rPr lang="pl-PL" dirty="0" err="1"/>
              <a:t>Attacks</a:t>
            </a:r>
            <a:r>
              <a:rPr lang="pl-PL" dirty="0"/>
              <a:t> on quantum </a:t>
            </a:r>
            <a:r>
              <a:rPr lang="pl-PL" dirty="0" err="1"/>
              <a:t>internet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Karol Horodecki </a:t>
            </a:r>
            <a:r>
              <a:rPr lang="pl-PL" dirty="0"/>
              <a:t>(</a:t>
            </a:r>
            <a:r>
              <a:rPr lang="pl-PL" dirty="0" err="1"/>
              <a:t>Institute</a:t>
            </a:r>
            <a:r>
              <a:rPr lang="pl-PL" dirty="0"/>
              <a:t> of </a:t>
            </a:r>
            <a:r>
              <a:rPr lang="pl-PL" dirty="0" err="1"/>
              <a:t>Informatics</a:t>
            </a:r>
            <a:r>
              <a:rPr lang="pl-PL" dirty="0"/>
              <a:t>, ICTQT, University of Gda</a:t>
            </a:r>
            <a:r>
              <a:rPr lang="pl-PL" sz="17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</a:t>
            </a:r>
            <a:r>
              <a:rPr lang="pl-PL" dirty="0" err="1"/>
              <a:t>Attacks</a:t>
            </a:r>
            <a:r>
              <a:rPr lang="pl-PL" dirty="0"/>
              <a:t> on quantum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distribution</a:t>
            </a:r>
            <a:r>
              <a:rPr lang="pl-PL" dirty="0"/>
              <a:t> devices)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Krystian Matusiewicz </a:t>
            </a:r>
            <a:r>
              <a:rPr lang="pl-PL" dirty="0"/>
              <a:t>(Intel Corporation, Gda</a:t>
            </a:r>
            <a:r>
              <a:rPr lang="pl-PL" sz="1700" dirty="0"/>
              <a:t>ń</a:t>
            </a:r>
            <a:r>
              <a:rPr lang="pl-PL" dirty="0"/>
              <a:t>sk) </a:t>
            </a:r>
          </a:p>
          <a:p>
            <a:r>
              <a:rPr lang="pl-PL" dirty="0"/>
              <a:t>(</a:t>
            </a:r>
            <a:r>
              <a:rPr lang="pl-PL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Post-quantum </a:t>
            </a:r>
            <a:r>
              <a:rPr lang="pl-PL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cryptography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 err="1"/>
              <a:t>Gláucia</a:t>
            </a:r>
            <a:r>
              <a:rPr lang="pl-PL" b="1" i="1" dirty="0"/>
              <a:t> </a:t>
            </a:r>
            <a:r>
              <a:rPr lang="pl-PL" b="1" i="1" dirty="0" err="1"/>
              <a:t>Murta</a:t>
            </a:r>
            <a:r>
              <a:rPr lang="pl-PL" b="1" i="1" dirty="0"/>
              <a:t> </a:t>
            </a:r>
            <a:r>
              <a:rPr lang="pl-PL" dirty="0"/>
              <a:t>(Heinrich-Heine-</a:t>
            </a:r>
            <a:r>
              <a:rPr lang="pl-PL" dirty="0" err="1"/>
              <a:t>Universität</a:t>
            </a:r>
            <a:r>
              <a:rPr lang="pl-PL" dirty="0"/>
              <a:t> </a:t>
            </a:r>
            <a:r>
              <a:rPr lang="pl-PL" dirty="0" err="1"/>
              <a:t>Düsseldorf</a:t>
            </a:r>
            <a:r>
              <a:rPr lang="pl-PL" dirty="0"/>
              <a:t>)</a:t>
            </a:r>
          </a:p>
          <a:p>
            <a:r>
              <a:rPr lang="pl-PL" dirty="0"/>
              <a:t>(</a:t>
            </a:r>
            <a:r>
              <a:rPr lang="pl-PL" dirty="0" err="1"/>
              <a:t>Anonymous</a:t>
            </a:r>
            <a:r>
              <a:rPr lang="pl-PL" dirty="0"/>
              <a:t> quantum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distribution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Marcin Pawłowski </a:t>
            </a:r>
            <a:r>
              <a:rPr lang="pl-PL" dirty="0"/>
              <a:t>(University of Gda</a:t>
            </a:r>
            <a:r>
              <a:rPr lang="pl-PL" sz="17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</a:t>
            </a:r>
            <a:r>
              <a:rPr lang="pl-PL" dirty="0" err="1"/>
              <a:t>Practical</a:t>
            </a:r>
            <a:r>
              <a:rPr lang="pl-PL" dirty="0"/>
              <a:t> QKD </a:t>
            </a:r>
            <a:r>
              <a:rPr lang="pl-PL" dirty="0" err="1"/>
              <a:t>protocols</a:t>
            </a:r>
            <a:r>
              <a:rPr lang="pl-PL" dirty="0"/>
              <a:t>; </a:t>
            </a:r>
            <a:r>
              <a:rPr lang="pl-PL" dirty="0" err="1"/>
              <a:t>attacks</a:t>
            </a:r>
            <a:r>
              <a:rPr lang="pl-PL" dirty="0"/>
              <a:t> on QKD devices)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Maciej Stankiewicz </a:t>
            </a:r>
            <a:r>
              <a:rPr lang="pl-PL" dirty="0"/>
              <a:t>(</a:t>
            </a:r>
            <a:r>
              <a:rPr lang="pl-PL" dirty="0" err="1"/>
              <a:t>Institute</a:t>
            </a:r>
            <a:r>
              <a:rPr lang="pl-PL" dirty="0"/>
              <a:t> of </a:t>
            </a:r>
            <a:r>
              <a:rPr lang="pl-PL" dirty="0" err="1"/>
              <a:t>Informatics</a:t>
            </a:r>
            <a:r>
              <a:rPr lang="pl-PL" dirty="0"/>
              <a:t>, University Of Gda</a:t>
            </a:r>
            <a:r>
              <a:rPr lang="pl-PL" sz="19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</a:t>
            </a:r>
            <a:r>
              <a:rPr lang="pl-PL" dirty="0" err="1"/>
              <a:t>private</a:t>
            </a:r>
            <a:r>
              <a:rPr lang="pl-PL" dirty="0"/>
              <a:t> </a:t>
            </a:r>
            <a:r>
              <a:rPr lang="pl-PL" dirty="0" err="1"/>
              <a:t>randomness</a:t>
            </a:r>
            <a:r>
              <a:rPr lang="pl-PL" dirty="0"/>
              <a:t> as quantum </a:t>
            </a:r>
            <a:r>
              <a:rPr lang="pl-PL" dirty="0" err="1"/>
              <a:t>cryptographic</a:t>
            </a:r>
            <a:r>
              <a:rPr lang="pl-PL" dirty="0"/>
              <a:t> </a:t>
            </a:r>
            <a:r>
              <a:rPr lang="pl-PL" dirty="0" err="1"/>
              <a:t>resource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Bianka </a:t>
            </a:r>
            <a:r>
              <a:rPr lang="pl-PL" b="1" dirty="0" err="1"/>
              <a:t>Wołoncewicz</a:t>
            </a:r>
            <a:r>
              <a:rPr lang="pl-PL" dirty="0"/>
              <a:t> (ICTQT, University of Gda</a:t>
            </a:r>
            <a:r>
              <a:rPr lang="pl-PL" sz="1700" dirty="0"/>
              <a:t>ń</a:t>
            </a:r>
            <a:r>
              <a:rPr lang="pl-PL" dirty="0"/>
              <a:t>sk)</a:t>
            </a:r>
          </a:p>
          <a:p>
            <a:r>
              <a:rPr lang="pl-PL" dirty="0"/>
              <a:t>(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Upper bounds on QKD key rates</a:t>
            </a:r>
            <a:r>
              <a:rPr lang="pl-PL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 err="1"/>
              <a:t>Guilherme</a:t>
            </a:r>
            <a:r>
              <a:rPr lang="pl-PL" b="1" i="1" dirty="0"/>
              <a:t> Xavier</a:t>
            </a:r>
            <a:r>
              <a:rPr lang="pl-PL" dirty="0"/>
              <a:t> (</a:t>
            </a:r>
            <a:r>
              <a:rPr lang="pl-PL" dirty="0" err="1"/>
              <a:t>Linköping</a:t>
            </a:r>
            <a:r>
              <a:rPr lang="pl-PL" dirty="0"/>
              <a:t> University)</a:t>
            </a:r>
          </a:p>
          <a:p>
            <a:r>
              <a:rPr lang="pl-PL" dirty="0"/>
              <a:t>(</a:t>
            </a:r>
            <a:r>
              <a:rPr lang="pl-PL" dirty="0" err="1"/>
              <a:t>Practical</a:t>
            </a:r>
            <a:r>
              <a:rPr lang="pl-PL" dirty="0"/>
              <a:t> QKD </a:t>
            </a:r>
            <a:r>
              <a:rPr lang="pl-PL" dirty="0" err="1"/>
              <a:t>protocols</a:t>
            </a:r>
            <a:r>
              <a:rPr lang="pl-PL" dirty="0"/>
              <a:t>) 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0690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D50ED5-4BB6-A591-18F8-91E235849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620" y="358140"/>
            <a:ext cx="10134600" cy="1288489"/>
          </a:xfrm>
        </p:spPr>
        <p:txBody>
          <a:bodyPr/>
          <a:lstStyle/>
          <a:p>
            <a:r>
              <a:rPr lang="pl-PL" b="1" dirty="0"/>
              <a:t>For </a:t>
            </a:r>
            <a:r>
              <a:rPr lang="pl-PL" b="1" dirty="0" err="1"/>
              <a:t>whom</a:t>
            </a:r>
            <a:r>
              <a:rPr lang="pl-PL" b="1" dirty="0"/>
              <a:t>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2E1205-09F9-2018-8934-74C6CF9D9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The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dedicated</a:t>
            </a:r>
            <a:r>
              <a:rPr lang="pl-PL" dirty="0"/>
              <a:t> to</a:t>
            </a:r>
            <a:r>
              <a:rPr lang="pl-PL" b="1" dirty="0"/>
              <a:t> </a:t>
            </a:r>
            <a:r>
              <a:rPr lang="pl-PL" b="1" dirty="0" err="1"/>
              <a:t>students</a:t>
            </a:r>
            <a:r>
              <a:rPr lang="pl-PL" b="1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whish</a:t>
            </a:r>
            <a:r>
              <a:rPr lang="pl-PL" dirty="0"/>
              <a:t> to </a:t>
            </a:r>
            <a:r>
              <a:rPr lang="pl-PL" dirty="0" err="1"/>
              <a:t>learn</a:t>
            </a:r>
            <a:r>
              <a:rPr lang="pl-PL" dirty="0"/>
              <a:t> </a:t>
            </a:r>
            <a:r>
              <a:rPr lang="pl-PL" dirty="0" err="1"/>
              <a:t>basics</a:t>
            </a:r>
            <a:r>
              <a:rPr lang="pl-PL" dirty="0"/>
              <a:t> of </a:t>
            </a:r>
            <a:r>
              <a:rPr lang="pl-PL" dirty="0" err="1"/>
              <a:t>theory</a:t>
            </a:r>
            <a:r>
              <a:rPr lang="pl-PL" dirty="0"/>
              <a:t> and </a:t>
            </a:r>
            <a:r>
              <a:rPr lang="pl-PL" dirty="0" err="1"/>
              <a:t>practice</a:t>
            </a:r>
            <a:r>
              <a:rPr lang="pl-PL" dirty="0"/>
              <a:t>  of quantum </a:t>
            </a:r>
            <a:r>
              <a:rPr lang="pl-PL" dirty="0" err="1"/>
              <a:t>cryptography</a:t>
            </a:r>
            <a:endParaRPr lang="pl-PL" dirty="0"/>
          </a:p>
          <a:p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We </a:t>
            </a:r>
            <a:r>
              <a:rPr lang="pl-PL" dirty="0" err="1"/>
              <a:t>welcome</a:t>
            </a:r>
            <a:r>
              <a:rPr lang="pl-PL" dirty="0"/>
              <a:t> </a:t>
            </a:r>
            <a:r>
              <a:rPr lang="pl-PL" dirty="0" err="1"/>
              <a:t>those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b="1" dirty="0" err="1"/>
              <a:t>interested</a:t>
            </a:r>
            <a:r>
              <a:rPr lang="pl-PL" b="1" dirty="0"/>
              <a:t> in </a:t>
            </a:r>
            <a:r>
              <a:rPr lang="pl-PL" b="1" dirty="0" err="1"/>
              <a:t>academic</a:t>
            </a:r>
            <a:r>
              <a:rPr lang="pl-PL" b="1" dirty="0"/>
              <a:t>/</a:t>
            </a:r>
            <a:r>
              <a:rPr lang="pl-PL" b="1" dirty="0" err="1"/>
              <a:t>industrial</a:t>
            </a:r>
            <a:r>
              <a:rPr lang="pl-PL" b="1" dirty="0"/>
              <a:t> </a:t>
            </a:r>
            <a:r>
              <a:rPr lang="pl-PL" dirty="0" err="1"/>
              <a:t>careeer</a:t>
            </a:r>
            <a:r>
              <a:rPr lang="pl-PL" dirty="0"/>
              <a:t> </a:t>
            </a:r>
            <a:r>
              <a:rPr lang="pl-PL" dirty="0" err="1"/>
              <a:t>related</a:t>
            </a:r>
            <a:r>
              <a:rPr lang="pl-PL" dirty="0"/>
              <a:t> to development of quantum-</a:t>
            </a:r>
            <a:r>
              <a:rPr lang="pl-PL" dirty="0" err="1"/>
              <a:t>based</a:t>
            </a:r>
            <a:r>
              <a:rPr lang="pl-PL" dirty="0"/>
              <a:t> </a:t>
            </a:r>
            <a:r>
              <a:rPr lang="pl-PL" dirty="0" err="1"/>
              <a:t>security</a:t>
            </a:r>
            <a:r>
              <a:rPr lang="pl-PL" dirty="0"/>
              <a:t> and quantum Internet</a:t>
            </a:r>
          </a:p>
          <a:p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The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introduces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the </a:t>
            </a:r>
            <a:r>
              <a:rPr lang="pl-PL" dirty="0" err="1"/>
              <a:t>physics</a:t>
            </a:r>
            <a:r>
              <a:rPr lang="pl-PL" dirty="0"/>
              <a:t> and </a:t>
            </a:r>
            <a:r>
              <a:rPr lang="pl-PL" dirty="0" err="1"/>
              <a:t>mathematics</a:t>
            </a:r>
            <a:r>
              <a:rPr lang="pl-PL" dirty="0"/>
              <a:t> </a:t>
            </a:r>
            <a:r>
              <a:rPr lang="pl-PL" dirty="0" err="1"/>
              <a:t>needed</a:t>
            </a:r>
            <a:r>
              <a:rPr lang="pl-PL" dirty="0"/>
              <a:t> to </a:t>
            </a:r>
            <a:r>
              <a:rPr lang="pl-PL" b="1" dirty="0" err="1"/>
              <a:t>understand</a:t>
            </a:r>
            <a:r>
              <a:rPr lang="pl-PL" b="1" dirty="0"/>
              <a:t> the </a:t>
            </a:r>
            <a:r>
              <a:rPr lang="pl-PL" b="1" dirty="0" err="1"/>
              <a:t>concepts</a:t>
            </a:r>
            <a:r>
              <a:rPr lang="pl-PL" b="1" dirty="0"/>
              <a:t> of quantum </a:t>
            </a:r>
            <a:r>
              <a:rPr lang="pl-PL" b="1" dirty="0" err="1"/>
              <a:t>key</a:t>
            </a:r>
            <a:r>
              <a:rPr lang="pl-PL" b="1" dirty="0"/>
              <a:t> </a:t>
            </a:r>
            <a:r>
              <a:rPr lang="pl-PL" b="1" dirty="0" err="1"/>
              <a:t>distribution</a:t>
            </a:r>
            <a:r>
              <a:rPr lang="pl-PL" dirty="0"/>
              <a:t>. Basic </a:t>
            </a:r>
            <a:r>
              <a:rPr lang="pl-PL" dirty="0" err="1"/>
              <a:t>knowledge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algebra and </a:t>
            </a:r>
            <a:r>
              <a:rPr lang="pl-PL" dirty="0" err="1"/>
              <a:t>probability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welcome</a:t>
            </a:r>
            <a:r>
              <a:rPr lang="pl-PL" dirty="0"/>
              <a:t>.</a:t>
            </a:r>
          </a:p>
          <a:p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err="1"/>
              <a:t>All</a:t>
            </a:r>
            <a:r>
              <a:rPr lang="pl-PL" dirty="0"/>
              <a:t> the </a:t>
            </a:r>
            <a:r>
              <a:rPr lang="pl-PL" dirty="0" err="1"/>
              <a:t>young</a:t>
            </a:r>
            <a:r>
              <a:rPr lang="pl-PL" dirty="0"/>
              <a:t> </a:t>
            </a:r>
            <a:r>
              <a:rPr lang="pl-PL" dirty="0" err="1"/>
              <a:t>applicants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contiue</a:t>
            </a:r>
            <a:r>
              <a:rPr lang="pl-PL" dirty="0"/>
              <a:t> the </a:t>
            </a:r>
            <a:r>
              <a:rPr lang="pl-PL" dirty="0" err="1"/>
              <a:t>studies</a:t>
            </a:r>
            <a:r>
              <a:rPr lang="pl-PL" dirty="0"/>
              <a:t> in </a:t>
            </a:r>
            <a:r>
              <a:rPr lang="pl-PL" dirty="0" err="1"/>
              <a:t>our</a:t>
            </a:r>
            <a:r>
              <a:rPr lang="pl-PL" dirty="0"/>
              <a:t> master  program </a:t>
            </a:r>
            <a:r>
              <a:rPr lang="pl-PL" b="1" dirty="0"/>
              <a:t>Quantum Information Technologies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University of Gdańsk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788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32267B-87D4-1DB7-47E5-3552277B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0"/>
            <a:ext cx="10134600" cy="1288489"/>
          </a:xfrm>
        </p:spPr>
        <p:txBody>
          <a:bodyPr/>
          <a:lstStyle/>
          <a:p>
            <a:r>
              <a:rPr lang="pl-PL" b="1" dirty="0" err="1"/>
              <a:t>Implementations</a:t>
            </a:r>
            <a:r>
              <a:rPr lang="pl-PL" b="1" dirty="0"/>
              <a:t> of quantum </a:t>
            </a:r>
            <a:r>
              <a:rPr lang="pl-PL" b="1" dirty="0" err="1"/>
              <a:t>cryptography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14B1DD-424C-F2E3-9653-BA8CA917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572622"/>
            <a:ext cx="10134600" cy="490945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/>
              <a:t>Introduction</a:t>
            </a:r>
            <a:r>
              <a:rPr lang="pl-PL" b="1" dirty="0"/>
              <a:t> to Quantum </a:t>
            </a:r>
            <a:r>
              <a:rPr lang="pl-PL" b="1" dirty="0" err="1"/>
              <a:t>Optics</a:t>
            </a:r>
            <a:r>
              <a:rPr lang="pl-PL" b="1" dirty="0"/>
              <a:t> 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Mathematical </a:t>
            </a:r>
            <a:r>
              <a:rPr lang="pl-PL" dirty="0" err="1"/>
              <a:t>description</a:t>
            </a:r>
            <a:r>
              <a:rPr lang="pl-PL" dirty="0"/>
              <a:t> of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optical</a:t>
            </a:r>
            <a:r>
              <a:rPr lang="pl-PL" dirty="0"/>
              <a:t> </a:t>
            </a:r>
            <a:r>
              <a:rPr lang="pl-PL" dirty="0" err="1"/>
              <a:t>components</a:t>
            </a:r>
            <a:r>
              <a:rPr lang="pl-PL" dirty="0"/>
              <a:t> and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physical</a:t>
            </a:r>
            <a:r>
              <a:rPr lang="pl-PL" dirty="0"/>
              <a:t> </a:t>
            </a:r>
            <a:r>
              <a:rPr lang="pl-PL" dirty="0" err="1"/>
              <a:t>properties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/>
              <a:t>Practical</a:t>
            </a:r>
            <a:r>
              <a:rPr lang="pl-PL" b="1" dirty="0"/>
              <a:t> </a:t>
            </a:r>
            <a:r>
              <a:rPr lang="pl-PL" b="1" dirty="0" err="1"/>
              <a:t>realizations</a:t>
            </a:r>
            <a:r>
              <a:rPr lang="pl-PL" b="1" dirty="0"/>
              <a:t> of quantum </a:t>
            </a:r>
            <a:r>
              <a:rPr lang="pl-PL" b="1" dirty="0" err="1"/>
              <a:t>key</a:t>
            </a:r>
            <a:r>
              <a:rPr lang="pl-PL" b="1" dirty="0"/>
              <a:t> </a:t>
            </a:r>
            <a:r>
              <a:rPr lang="pl-PL" b="1" dirty="0" err="1"/>
              <a:t>distribution</a:t>
            </a:r>
            <a:r>
              <a:rPr lang="pl-PL" b="1" dirty="0"/>
              <a:t> </a:t>
            </a:r>
            <a:r>
              <a:rPr lang="pl-PL" b="1" dirty="0" err="1"/>
              <a:t>protocols</a:t>
            </a:r>
            <a:r>
              <a:rPr lang="pl-PL" b="1" dirty="0"/>
              <a:t> 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The </a:t>
            </a:r>
            <a:r>
              <a:rPr lang="pl-PL" dirty="0" err="1"/>
              <a:t>practical</a:t>
            </a:r>
            <a:r>
              <a:rPr lang="pl-PL" dirty="0"/>
              <a:t> </a:t>
            </a:r>
            <a:r>
              <a:rPr lang="pl-PL" dirty="0" err="1"/>
              <a:t>issues</a:t>
            </a:r>
            <a:r>
              <a:rPr lang="pl-PL" dirty="0"/>
              <a:t> </a:t>
            </a:r>
            <a:r>
              <a:rPr lang="pl-PL" dirty="0" err="1"/>
              <a:t>arising</a:t>
            </a:r>
            <a:r>
              <a:rPr lang="pl-PL" dirty="0"/>
              <a:t> in </a:t>
            </a:r>
            <a:r>
              <a:rPr lang="pl-PL" dirty="0" err="1"/>
              <a:t>realization</a:t>
            </a:r>
            <a:r>
              <a:rPr lang="pl-PL" dirty="0"/>
              <a:t> of QKD </a:t>
            </a:r>
            <a:r>
              <a:rPr lang="pl-PL" dirty="0" err="1"/>
              <a:t>protocols</a:t>
            </a:r>
            <a:r>
              <a:rPr lang="pl-PL" dirty="0"/>
              <a:t> for </a:t>
            </a:r>
            <a:r>
              <a:rPr lang="pl-PL" dirty="0" err="1"/>
              <a:t>existing</a:t>
            </a:r>
            <a:r>
              <a:rPr lang="pl-PL" dirty="0"/>
              <a:t> </a:t>
            </a:r>
            <a:r>
              <a:rPr lang="pl-PL" dirty="0" err="1"/>
              <a:t>implementations</a:t>
            </a:r>
            <a:r>
              <a:rPr lang="pl-PL" dirty="0"/>
              <a:t> 	and </a:t>
            </a:r>
            <a:r>
              <a:rPr lang="pl-PL" dirty="0" err="1"/>
              <a:t>future</a:t>
            </a:r>
            <a:r>
              <a:rPr lang="pl-PL" dirty="0"/>
              <a:t> </a:t>
            </a:r>
            <a:r>
              <a:rPr lang="pl-PL" dirty="0" err="1"/>
              <a:t>possibilities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/>
              <a:t>Atacks</a:t>
            </a:r>
            <a:r>
              <a:rPr lang="pl-PL" b="1" dirty="0"/>
              <a:t> on QKD and quantum networks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</a:t>
            </a:r>
            <a:r>
              <a:rPr lang="pl-PL" dirty="0" err="1"/>
              <a:t>Attacks</a:t>
            </a:r>
            <a:r>
              <a:rPr lang="pl-PL" dirty="0"/>
              <a:t> on QKD </a:t>
            </a:r>
            <a:r>
              <a:rPr lang="pl-PL" dirty="0" err="1"/>
              <a:t>protocols</a:t>
            </a:r>
            <a:r>
              <a:rPr lang="pl-PL" dirty="0"/>
              <a:t> </a:t>
            </a:r>
            <a:r>
              <a:rPr lang="pl-PL" dirty="0" err="1"/>
              <a:t>including</a:t>
            </a:r>
            <a:r>
              <a:rPr lang="pl-PL" dirty="0"/>
              <a:t>: </a:t>
            </a:r>
            <a:r>
              <a:rPr lang="pl-PL" dirty="0" err="1"/>
              <a:t>photon</a:t>
            </a:r>
            <a:r>
              <a:rPr lang="pl-PL" dirty="0"/>
              <a:t> numer </a:t>
            </a:r>
            <a:r>
              <a:rPr lang="pl-PL" dirty="0" err="1"/>
              <a:t>splitting</a:t>
            </a:r>
            <a:r>
              <a:rPr lang="pl-PL" dirty="0"/>
              <a:t>, </a:t>
            </a:r>
            <a:r>
              <a:rPr lang="pl-PL" dirty="0" err="1"/>
              <a:t>detector</a:t>
            </a:r>
            <a:r>
              <a:rPr lang="pl-PL" dirty="0"/>
              <a:t> </a:t>
            </a:r>
            <a:r>
              <a:rPr lang="pl-PL" dirty="0" err="1"/>
              <a:t>blinding</a:t>
            </a:r>
            <a:r>
              <a:rPr lang="pl-PL" dirty="0"/>
              <a:t> and </a:t>
            </a:r>
            <a:r>
              <a:rPr lang="pl-PL" dirty="0" err="1"/>
              <a:t>possible</a:t>
            </a:r>
            <a:r>
              <a:rPr lang="pl-PL" dirty="0"/>
              <a:t> 	</a:t>
            </a:r>
            <a:r>
              <a:rPr lang="pl-PL" dirty="0" err="1"/>
              <a:t>countermeasures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Quantum </a:t>
            </a:r>
            <a:r>
              <a:rPr lang="pl-PL" b="1" dirty="0" err="1"/>
              <a:t>secrecy</a:t>
            </a:r>
            <a:r>
              <a:rPr lang="pl-PL" b="1" dirty="0"/>
              <a:t> </a:t>
            </a:r>
            <a:r>
              <a:rPr lang="pl-PL" b="1" dirty="0" err="1"/>
              <a:t>beyond</a:t>
            </a:r>
            <a:r>
              <a:rPr lang="pl-PL" b="1" dirty="0"/>
              <a:t> QKD: post-quantum </a:t>
            </a:r>
            <a:r>
              <a:rPr lang="pl-PL" b="1" dirty="0" err="1"/>
              <a:t>cryptography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</a:t>
            </a:r>
            <a:r>
              <a:rPr lang="pl-PL" dirty="0" err="1"/>
              <a:t>Classical</a:t>
            </a:r>
            <a:r>
              <a:rPr lang="pl-PL" dirty="0"/>
              <a:t> quantum-</a:t>
            </a:r>
            <a:r>
              <a:rPr lang="pl-PL" dirty="0" err="1"/>
              <a:t>safe</a:t>
            </a:r>
            <a:r>
              <a:rPr lang="pl-PL" dirty="0"/>
              <a:t> </a:t>
            </a:r>
            <a:r>
              <a:rPr lang="pl-PL" dirty="0" err="1"/>
              <a:t>cryptography</a:t>
            </a:r>
            <a:r>
              <a:rPr lang="pl-PL" dirty="0"/>
              <a:t> </a:t>
            </a:r>
            <a:r>
              <a:rPr lang="pl-PL" dirty="0" err="1"/>
              <a:t>including</a:t>
            </a:r>
            <a:r>
              <a:rPr lang="pl-PL" dirty="0"/>
              <a:t> </a:t>
            </a:r>
            <a:r>
              <a:rPr lang="pl-PL" dirty="0" err="1"/>
              <a:t>lattice</a:t>
            </a:r>
            <a:r>
              <a:rPr lang="pl-PL" dirty="0"/>
              <a:t> and </a:t>
            </a:r>
            <a:r>
              <a:rPr lang="pl-PL" dirty="0" err="1"/>
              <a:t>hash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</a:t>
            </a:r>
            <a:r>
              <a:rPr lang="pl-PL" dirty="0" err="1"/>
              <a:t>protocols</a:t>
            </a:r>
            <a:endParaRPr 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/>
              <a:t>Private</a:t>
            </a:r>
            <a:r>
              <a:rPr lang="pl-PL" b="1" dirty="0"/>
              <a:t> </a:t>
            </a:r>
            <a:r>
              <a:rPr lang="pl-PL" b="1" dirty="0" err="1"/>
              <a:t>Randomness</a:t>
            </a:r>
            <a:r>
              <a:rPr lang="pl-PL" b="1" dirty="0"/>
              <a:t> </a:t>
            </a:r>
            <a:r>
              <a:rPr lang="pl-PL" dirty="0"/>
              <a:t>(one </a:t>
            </a:r>
            <a:r>
              <a:rPr lang="pl-PL" dirty="0" err="1"/>
              <a:t>day</a:t>
            </a:r>
            <a:r>
              <a:rPr lang="pl-PL" dirty="0"/>
              <a:t>)</a:t>
            </a:r>
          </a:p>
          <a:p>
            <a:r>
              <a:rPr lang="pl-PL" dirty="0"/>
              <a:t>	</a:t>
            </a:r>
            <a:r>
              <a:rPr lang="pl-PL" dirty="0" err="1"/>
              <a:t>Randomness</a:t>
            </a:r>
            <a:r>
              <a:rPr lang="pl-PL" dirty="0"/>
              <a:t> </a:t>
            </a:r>
            <a:r>
              <a:rPr lang="pl-PL" dirty="0" err="1"/>
              <a:t>extraction</a:t>
            </a:r>
            <a:r>
              <a:rPr lang="pl-PL" dirty="0"/>
              <a:t> and </a:t>
            </a:r>
            <a:r>
              <a:rPr lang="pl-PL" dirty="0" err="1"/>
              <a:t>amplification</a:t>
            </a:r>
            <a:r>
              <a:rPr lang="pl-PL" dirty="0"/>
              <a:t> </a:t>
            </a:r>
            <a:r>
              <a:rPr lang="pl-PL" dirty="0" err="1"/>
              <a:t>protocols</a:t>
            </a:r>
            <a:r>
              <a:rPr lang="pl-PL" dirty="0"/>
              <a:t> and </a:t>
            </a:r>
            <a:r>
              <a:rPr lang="pl-PL" dirty="0" err="1"/>
              <a:t>methods</a:t>
            </a:r>
            <a:r>
              <a:rPr lang="pl-PL" dirty="0"/>
              <a:t> for </a:t>
            </a:r>
            <a:r>
              <a:rPr lang="pl-PL" dirty="0" err="1"/>
              <a:t>proving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privacy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191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0F3A9-AF9A-D9C5-E8A6-C3DFF3B9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Based</a:t>
            </a:r>
            <a:r>
              <a:rPr lang="pl-PL" b="1" dirty="0"/>
              <a:t> on </a:t>
            </a:r>
            <a:r>
              <a:rPr lang="pl-PL" b="1" dirty="0" err="1"/>
              <a:t>literature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67B1B-EB52-F60F-3B44-CD2255DF6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M.A. Nielsen, I.L. &amp; Chuang,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2011.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Quantum Computation and Quantum Information: 10th Anniversary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Edition, Cambridge University Press.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Sun &amp; A. Huang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Review of Security Evaluation of Practical Quantum Key Distribution System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260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pl-PL" sz="1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Satoh</a:t>
            </a:r>
            <a:r>
              <a:rPr lang="pl-PL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l-PL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Attacking</a:t>
            </a: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Quantum Internet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IEEE Transactions on Quantum Engineering 2 (2021): 1-17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Grasselli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anonymous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conferencing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quantum networks”.</a:t>
            </a:r>
            <a:r>
              <a:rPr lang="pl-PL" sz="1600" b="1" dirty="0"/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PRX Quantum 3, 040306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 et al.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Randomness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Quantum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Mechanics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Technology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Rep. Prog. Phys. 80, 124001 (2017)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432632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553</Words>
  <Application>Microsoft Office PowerPoint</Application>
  <PresentationFormat>Panoramiczny</PresentationFormat>
  <Paragraphs>54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Bembo</vt:lpstr>
      <vt:lpstr>Times New Roman</vt:lpstr>
      <vt:lpstr>AdornVTI</vt:lpstr>
      <vt:lpstr>Summer school on Quantum Cryptography (IMPLEMENTATIONS)</vt:lpstr>
      <vt:lpstr>Why the quantum cryptography?</vt:lpstr>
      <vt:lpstr>who ?</vt:lpstr>
      <vt:lpstr>For whom ?</vt:lpstr>
      <vt:lpstr>Implementations of quantum cryptography</vt:lpstr>
      <vt:lpstr>Based on 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school on Quantum Cryptography</dc:title>
  <dc:creator>Karol Horodecki</dc:creator>
  <cp:lastModifiedBy>Karol Horodecki</cp:lastModifiedBy>
  <cp:revision>35</cp:revision>
  <dcterms:created xsi:type="dcterms:W3CDTF">2023-03-25T15:03:14Z</dcterms:created>
  <dcterms:modified xsi:type="dcterms:W3CDTF">2023-09-18T13:08:07Z</dcterms:modified>
</cp:coreProperties>
</file>